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57" r:id="rId5"/>
    <p:sldId id="258" r:id="rId6"/>
    <p:sldId id="262" r:id="rId7"/>
    <p:sldId id="263" r:id="rId8"/>
    <p:sldId id="264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0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4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3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0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CE22-0EFA-4DBC-874E-DA96CD06275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E153-4BDF-4BE0-A53B-4805C37A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4463" y="260350"/>
            <a:ext cx="8891587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Arial" pitchFamily="34" charset="0"/>
              </a:rPr>
              <a:t>Муниципальное казенное образовательное учреждение для детей сирот и детей, оставшихся без попечения родителей «</a:t>
            </a:r>
            <a:r>
              <a:rPr lang="ru-RU" sz="1600" b="1" dirty="0" err="1" smtClean="0">
                <a:latin typeface="Georgia" panose="02040502050405020303" pitchFamily="18" charset="0"/>
                <a:cs typeface="Arial" pitchFamily="34" charset="0"/>
              </a:rPr>
              <a:t>Яйский</a:t>
            </a:r>
            <a:r>
              <a:rPr lang="ru-RU" sz="1600" b="1" dirty="0" smtClean="0">
                <a:latin typeface="Georgia" panose="02040502050405020303" pitchFamily="18" charset="0"/>
                <a:cs typeface="Arial" pitchFamily="34" charset="0"/>
              </a:rPr>
              <a:t> детский дом «Колокольчик»</a:t>
            </a:r>
            <a:endParaRPr lang="ru-RU" sz="1600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91117" y="1324768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 u="sng" dirty="0">
                <a:solidFill>
                  <a:srgbClr val="000066"/>
                </a:solidFill>
                <a:latin typeface="Georgia" pitchFamily="18" charset="0"/>
              </a:rPr>
              <a:t>Инновационный </a:t>
            </a:r>
          </a:p>
          <a:p>
            <a:r>
              <a:rPr lang="ru-RU" altLang="ru-RU" b="1" u="sng" dirty="0">
                <a:solidFill>
                  <a:srgbClr val="000066"/>
                </a:solidFill>
                <a:latin typeface="Georgia" pitchFamily="18" charset="0"/>
              </a:rPr>
              <a:t>проект </a:t>
            </a:r>
            <a:endParaRPr lang="ru-RU" alt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647824"/>
            <a:ext cx="7056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«Создание педагогических условий для формирования нравственных качеств у воспитанников детского дома»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20"/>
          <p:cNvSpPr>
            <a:spLocks noChangeArrowheads="1"/>
          </p:cNvSpPr>
          <p:nvPr/>
        </p:nvSpPr>
        <p:spPr bwMode="auto">
          <a:xfrm>
            <a:off x="467544" y="2854077"/>
            <a:ext cx="7491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i="1" u="sng" dirty="0">
                <a:solidFill>
                  <a:srgbClr val="000066"/>
                </a:solidFill>
                <a:latin typeface="Georgia" pitchFamily="18" charset="0"/>
                <a:ea typeface="MS PGothic" pitchFamily="34" charset="-128"/>
              </a:rPr>
              <a:t>п</a:t>
            </a:r>
            <a:r>
              <a:rPr lang="ru-RU" altLang="ru-RU" sz="1600" b="1" i="1" u="sng" dirty="0">
                <a:solidFill>
                  <a:srgbClr val="000066"/>
                </a:solidFill>
                <a:latin typeface="Georgia" pitchFamily="18" charset="0"/>
              </a:rPr>
              <a:t>о направлению: </a:t>
            </a:r>
          </a:p>
          <a:p>
            <a:pPr eaLnBrk="1" hangingPunct="1"/>
            <a:r>
              <a:rPr lang="ru-RU" altLang="ru-RU" sz="1600" b="1" i="1" dirty="0" smtClean="0">
                <a:solidFill>
                  <a:srgbClr val="000066"/>
                </a:solidFill>
                <a:latin typeface="Georgia" pitchFamily="18" charset="0"/>
              </a:rPr>
              <a:t>«Создание эффективных механизмов адаптации и социализации детей нуждающихся в поддержке государства»</a:t>
            </a:r>
            <a:endParaRPr lang="ru-RU" altLang="ru-RU" sz="1600" b="1" i="1" dirty="0">
              <a:solidFill>
                <a:srgbClr val="000066"/>
              </a:solidFill>
              <a:latin typeface="Georgia" pitchFamily="18" charset="0"/>
            </a:endParaRPr>
          </a:p>
          <a:p>
            <a:pPr eaLnBrk="1" hangingPunct="1"/>
            <a:r>
              <a:rPr lang="ru-RU" altLang="ru-RU" sz="1600" b="1" i="1" dirty="0">
                <a:solidFill>
                  <a:srgbClr val="000066"/>
                </a:solidFill>
                <a:latin typeface="Georgia" pitchFamily="18" charset="0"/>
              </a:rPr>
              <a:t>(1-й год реализации проекта)</a:t>
            </a:r>
          </a:p>
        </p:txBody>
      </p:sp>
      <p:pic>
        <p:nvPicPr>
          <p:cNvPr id="1026" name="Picture 2" descr="C:\Users\наташа\Desktop\Инновационная деятельность\отчет по ИД\Фотографии по ИД\55137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66881" cy="30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860032" y="5161702"/>
            <a:ext cx="30290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ru-RU" altLang="ru-RU" sz="1400" i="1" smtClean="0">
              <a:solidFill>
                <a:srgbClr val="000066"/>
              </a:solidFill>
              <a:latin typeface="Georgia" pitchFamily="18" charset="0"/>
            </a:endParaRPr>
          </a:p>
          <a:p>
            <a:pPr eaLnBrk="1" hangingPunct="1"/>
            <a:r>
              <a:rPr lang="ru-RU" altLang="ru-RU" sz="1400" i="1" smtClean="0">
                <a:solidFill>
                  <a:srgbClr val="000066"/>
                </a:solidFill>
                <a:latin typeface="Georgia" pitchFamily="18" charset="0"/>
              </a:rPr>
              <a:t>Научный </a:t>
            </a:r>
            <a:r>
              <a:rPr lang="ru-RU" altLang="ru-RU" sz="1400" i="1" dirty="0">
                <a:solidFill>
                  <a:srgbClr val="000066"/>
                </a:solidFill>
                <a:latin typeface="Georgia" pitchFamily="18" charset="0"/>
              </a:rPr>
              <a:t>консультант </a:t>
            </a:r>
          </a:p>
          <a:p>
            <a:pPr eaLnBrk="1" hangingPunct="1"/>
            <a:r>
              <a:rPr lang="ru-RU" altLang="ru-RU" sz="1400" i="1" dirty="0">
                <a:solidFill>
                  <a:srgbClr val="000066"/>
                </a:solidFill>
                <a:latin typeface="Georgia" pitchFamily="18" charset="0"/>
              </a:rPr>
              <a:t>ректор </a:t>
            </a:r>
            <a:r>
              <a:rPr lang="ru-RU" altLang="ru-RU" sz="1400" i="1" dirty="0" err="1">
                <a:solidFill>
                  <a:srgbClr val="000066"/>
                </a:solidFill>
                <a:latin typeface="Georgia" pitchFamily="18" charset="0"/>
              </a:rPr>
              <a:t>КРИПКиПРО</a:t>
            </a:r>
            <a:r>
              <a:rPr lang="ru-RU" altLang="ru-RU" sz="1400" i="1" dirty="0">
                <a:solidFill>
                  <a:srgbClr val="000066"/>
                </a:solidFill>
                <a:latin typeface="Georgia" pitchFamily="18" charset="0"/>
              </a:rPr>
              <a:t>,  </a:t>
            </a:r>
          </a:p>
          <a:p>
            <a:pPr eaLnBrk="1" hangingPunct="1"/>
            <a:r>
              <a:rPr lang="ru-RU" altLang="ru-RU" sz="1400" i="1" dirty="0" smtClean="0">
                <a:solidFill>
                  <a:srgbClr val="000066"/>
                </a:solidFill>
                <a:latin typeface="Georgia" pitchFamily="18" charset="0"/>
              </a:rPr>
              <a:t>кандидат </a:t>
            </a:r>
            <a:r>
              <a:rPr lang="ru-RU" altLang="ru-RU" sz="1400" i="1" dirty="0" err="1">
                <a:solidFill>
                  <a:srgbClr val="000066"/>
                </a:solidFill>
                <a:latin typeface="Georgia" pitchFamily="18" charset="0"/>
              </a:rPr>
              <a:t>пед</a:t>
            </a:r>
            <a:r>
              <a:rPr lang="ru-RU" altLang="ru-RU" sz="1400" i="1" dirty="0">
                <a:solidFill>
                  <a:srgbClr val="000066"/>
                </a:solidFill>
                <a:latin typeface="Georgia" pitchFamily="18" charset="0"/>
              </a:rPr>
              <a:t>. наук </a:t>
            </a:r>
            <a:endParaRPr lang="ru-RU" altLang="ru-RU" sz="1400" i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eaLnBrk="1" hangingPunct="1"/>
            <a:r>
              <a:rPr lang="ru-RU" altLang="ru-RU" sz="1400" i="1" dirty="0" smtClean="0">
                <a:solidFill>
                  <a:srgbClr val="000066"/>
                </a:solidFill>
                <a:latin typeface="Georgia" pitchFamily="18" charset="0"/>
              </a:rPr>
              <a:t>Л.М. </a:t>
            </a:r>
            <a:r>
              <a:rPr lang="ru-RU" altLang="ru-RU" sz="1400" i="1" dirty="0" err="1" smtClean="0">
                <a:solidFill>
                  <a:srgbClr val="000066"/>
                </a:solidFill>
                <a:latin typeface="Georgia" pitchFamily="18" charset="0"/>
              </a:rPr>
              <a:t>Булдыгина</a:t>
            </a:r>
            <a:endParaRPr lang="ru-RU" altLang="ru-RU" sz="1400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" name="Picture 2" descr="C:\Users\наташа\Desktop\41517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5" y="65823"/>
            <a:ext cx="1063649" cy="11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56687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68" y="3782216"/>
            <a:ext cx="3961903" cy="14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4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рышева1\делать фильм\5-5-5-5-5-5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3" y="23283"/>
            <a:ext cx="3473457" cy="52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рышева1\делать фильм\12-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65"/>
            <a:ext cx="3158371" cy="38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арышева1\делать фильм\16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0995"/>
            <a:ext cx="4272218" cy="299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1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844824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660066"/>
                </a:solidFill>
                <a:latin typeface="Matilda" pitchFamily="2" charset="0"/>
              </a:rPr>
              <a:t>СПАСИБО ЗА </a:t>
            </a:r>
            <a:br>
              <a:rPr lang="ru-RU" sz="6600" dirty="0" smtClean="0">
                <a:solidFill>
                  <a:srgbClr val="660066"/>
                </a:solidFill>
                <a:latin typeface="Matilda" pitchFamily="2" charset="0"/>
              </a:rPr>
            </a:br>
            <a:r>
              <a:rPr lang="ru-RU" sz="6600" dirty="0" smtClean="0">
                <a:solidFill>
                  <a:srgbClr val="660066"/>
                </a:solidFill>
                <a:latin typeface="Matilda" pitchFamily="2" charset="0"/>
              </a:rPr>
              <a:t>ВНИМАНИЕ!!!</a:t>
            </a:r>
            <a:endParaRPr lang="ru-RU" sz="6600" dirty="0">
              <a:solidFill>
                <a:srgbClr val="660066"/>
              </a:solidFill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732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педагогических условий  направленных на формирование   нравственных качеств личности у воспитанников детского дома.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Проанализировать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научную, психолого-педагогическую и методическую литературу по проблеме воспитания нравственных качеств у  детей и организовать методическую работу с педагогами в соответствии с темой инновационной деятельности в  учреждении; 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Включить детей в разнообразные виды деятельности и общение через социально- сетевое взаимодействие с учреждениями дополнительного образования и централизованной клубной системой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Яйского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 предполагающие воспитания нравственных качеств воспитанников. </a:t>
            </a:r>
          </a:p>
          <a:p>
            <a:pPr lvl="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Расширить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систематизировать и  апробировать педагогические технологии и методики работы по воспитанию нравственных качеств личности детей.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Осуществить мониторинг уровня нравственных качеств детей, обобщить результаты и транслировать опыт по программе «Создание педагогических условий  для формирования нравственных качеств  воспитанников детского дома»</a:t>
            </a:r>
          </a:p>
        </p:txBody>
      </p:sp>
    </p:spTree>
    <p:extLst>
      <p:ext uri="{BB962C8B-B14F-4D97-AF65-F5344CB8AC3E}">
        <p14:creationId xmlns:p14="http://schemas.microsoft.com/office/powerpoint/2010/main" val="95082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10053"/>
              </p:ext>
            </p:extLst>
          </p:nvPr>
        </p:nvGraphicFramePr>
        <p:xfrm>
          <a:off x="383856" y="1412776"/>
          <a:ext cx="8652640" cy="5328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912"/>
                <a:gridCol w="6552728"/>
              </a:tblGrid>
              <a:tr h="891391">
                <a:tc>
                  <a:txBody>
                    <a:bodyPr/>
                    <a:lstStyle/>
                    <a:p>
                      <a:pPr marL="67310" marR="3937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800" baseline="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7310" marR="3937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отношений к</a:t>
                      </a:r>
                      <a:endParaRPr lang="ru-RU" sz="18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63040" marR="1454150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endParaRPr lang="ru-RU" sz="1800" baseline="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3040" marR="1454150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нравственных качеств</a:t>
                      </a:r>
                      <a:endParaRPr lang="ru-RU" sz="18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739148">
                <a:tc>
                  <a:txBody>
                    <a:bodyPr/>
                    <a:lstStyle/>
                    <a:p>
                      <a:pPr marL="3168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Родине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 marR="12065" indent="-3175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Патриотизм, национальная гордость, любовь к родному краю, потребность его охранять, сохранять и приумножать</a:t>
                      </a:r>
                      <a:endParaRPr lang="ru-RU" sz="18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980864">
                <a:tc>
                  <a:txBody>
                    <a:bodyPr/>
                    <a:lstStyle/>
                    <a:p>
                      <a:pPr marL="2438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Обществу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 marR="15240" algn="just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к общественному строю, знание и уважение пра­вовых основ общества и его законов, межнациональная толерантность, взаимопонимание и сотрудничество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856076">
                <a:tc>
                  <a:txBody>
                    <a:bodyPr/>
                    <a:lstStyle/>
                    <a:p>
                      <a:pPr marL="3568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Труду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 marR="18415" indent="-3175" algn="just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Дисциплинированность, инициативность, самостоятель­ность, ответственность, трудоспособность, компетентность, умение сотрудничать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1222579">
                <a:tc>
                  <a:txBody>
                    <a:bodyPr/>
                    <a:lstStyle/>
                    <a:p>
                      <a:pPr marL="3200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Людям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 marR="18415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долга, ответственность, такт, честность, правдивость, справедливость, милосердие, терпимость, умение принимать человека таким, какой он есть; уважение к людям разно­го возраста и противоположного пола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638533">
                <a:tc>
                  <a:txBody>
                    <a:bodyPr/>
                    <a:lstStyle/>
                    <a:p>
                      <a:pPr marL="405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</a:t>
                      </a:r>
                      <a:endParaRPr lang="ru-RU" sz="1800" baseline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 marR="24130" indent="-3175" algn="just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Гордость, скромность, чувство собственного достоинства, </a:t>
                      </a:r>
                      <a:r>
                        <a:rPr lang="ru-RU" sz="18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самокритичночть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т. п.</a:t>
                      </a:r>
                      <a:endParaRPr lang="ru-RU" sz="18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490767"/>
            <a:ext cx="5377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нравственного воспитания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Коджаспирова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Этап: Основной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340768"/>
            <a:ext cx="8640960" cy="41044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педагогических условий, </a:t>
            </a:r>
            <a:r>
              <a:rPr lang="ru-RU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направленных на формирование </a:t>
            </a:r>
            <a:r>
              <a:rPr lang="ru-RU" sz="20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нравственных качеств  у воспитанников детского дома. </a:t>
            </a:r>
            <a:endParaRPr lang="ru-RU" sz="20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педагогическую деятельность, направленную на формирование нравственных качеств у воспитанников детского </a:t>
            </a: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дома.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дополнительных программ воспитания</a:t>
            </a: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Я Россиянин</a:t>
            </a: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Я нарисую в душах теплоту</a:t>
            </a: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Я и мой красивый мир</a:t>
            </a:r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lvl="0" algn="just"/>
            <a:r>
              <a:rPr lang="ru-RU" sz="1800" b="1" dirty="0" smtClean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sz="1800" b="1" dirty="0">
                <a:solidFill>
                  <a:srgbClr val="624B7D"/>
                </a:solidFill>
                <a:latin typeface="Times New Roman" pitchFamily="18" charset="0"/>
                <a:cs typeface="Times New Roman" pitchFamily="18" charset="0"/>
              </a:rPr>
              <a:t>сборника игр и упражнений направленных на воспитание нравственных качеств воспитанников детского дома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17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8784976" cy="6624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 для формирования нравственных качеств в  деятельности МКОУ «</a:t>
            </a:r>
            <a:r>
              <a:rPr lang="ru-RU" sz="16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Яйского</a:t>
            </a: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детского дома «Колокольчик» по реализации инновационного проекта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Рабочей группой создана подпрограмма по духовно-нравственному воспитанию «Я нарисую в душах теплоту!» в рамках инновационной деятельности сетевого взаимодействия с Мариинской Епархией – Церковью Святого </a:t>
            </a:r>
            <a:r>
              <a:rPr lang="ru-RU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Онуфрия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Великого.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Заключены договора социально-сетевого взаимодействия с: МБОУ ДО «Центр детского творчества»; МБУ ДО "ШИ №51"; МКДЦ «Феникс»; ГАУЗ КО «</a:t>
            </a:r>
            <a:r>
              <a:rPr lang="ru-RU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РБ», МБУ ЦКС Центр досуга и кино «Планета» и МБУ "Централизованная клубная система </a:t>
            </a:r>
            <a:r>
              <a:rPr lang="ru-RU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Яйского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округа".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инновационной деятельности организовано взаимодействие с: </a:t>
            </a:r>
          </a:p>
          <a:p>
            <a:pPr marL="1657350" lvl="3" indent="-285750" algn="l"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Благотворительной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организацией «Неравнодушные сердца» СИБ Гео проект (выпускница детского дома Мещеринова Мария);</a:t>
            </a:r>
          </a:p>
          <a:p>
            <a:pPr marL="1657350" lvl="3" indent="-285750" algn="l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ГТРК Радио «Маяк- Кузбасс»;</a:t>
            </a:r>
          </a:p>
          <a:p>
            <a:pPr marL="1657350" lvl="3" indent="-285750" algn="l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ГТРК «Кузбасс», программа «Судьба человека»  с Татьяной Полтавец;</a:t>
            </a:r>
          </a:p>
          <a:p>
            <a:pPr marL="1657350" lvl="3" indent="-285750" algn="l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Благотворительным фондом «Измени одну жизнь»: помощь детям сиротам и приемным родителям.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Создана детская студия костюмов «</a:t>
            </a:r>
            <a:r>
              <a:rPr lang="en-US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Portnow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ъ», как одна из форм работы детского дома по инновационной деятельности. 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Разработаны и включены </a:t>
            </a: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дополнительные программы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инновационной деятельности детского дома, направленных на  воспитание и привитие нравственных качеств:</a:t>
            </a:r>
          </a:p>
          <a:p>
            <a:pPr lvl="2" algn="l"/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программа «Я Россиянин»;</a:t>
            </a:r>
          </a:p>
          <a:p>
            <a:pPr lvl="2" algn="l"/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программа « Я нарисую в душах теплоту!»;</a:t>
            </a:r>
          </a:p>
          <a:p>
            <a:pPr lvl="2" algn="l"/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программа «Я и мой красивый мир!»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 анализ пакета диагностических средств и методик, используемых в  проекте инновационной деятельности по формированию нравственных качеств личности воспитанников детского дома.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Проведён мониторинг и сравнены полученные результаты с поставленными задачами, для определения эффективности воспитания  нравственных качеств у воспитанников детского дома;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Представлены результаты деятельности инновационного проекта на районном  семинаре по теме «Повышение результатов и качества подготовки воспитанников к самостоятельной жизни, через формирование у них универсальных социально - нравственных качеств» для педагогов </a:t>
            </a:r>
            <a:r>
              <a:rPr lang="ru-RU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интернатных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учреждений;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Проведен анализ воспитательной работы по формированию нравственного аспекта в </a:t>
            </a:r>
            <a:r>
              <a:rPr lang="ru-RU" sz="1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образовательном пространстве детского дома.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80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диагностика пр Я Россияни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8136904" cy="67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6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Диагностика Я нарисую в душе теплоту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16416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2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диагностика я и мой красивый мир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85"/>
            <a:ext cx="8208911" cy="67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1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наташа\Desktop\IMG-20201007-WA000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" y="1"/>
            <a:ext cx="3698685" cy="37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4028" y="116632"/>
            <a:ext cx="719248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 деятельности инновационной площадки.</a:t>
            </a:r>
            <a:endParaRPr lang="ru-RU" sz="2400" b="1" cap="none" spc="0" dirty="0">
              <a:ln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наташа\Desktop\1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39" y="578297"/>
            <a:ext cx="5440735" cy="22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ша\Desktop\1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976778" cy="27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ша\Desktop\19 сбор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85" y="2805961"/>
            <a:ext cx="2664296" cy="38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ша\Desktop\19 сборник-vi-соловьевские-чтения-страница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02946"/>
            <a:ext cx="65532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таша\Desktop\20200804_1505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" y="3770648"/>
            <a:ext cx="4675613" cy="26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91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290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Этап: Основной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14</cp:revision>
  <dcterms:created xsi:type="dcterms:W3CDTF">2019-08-20T22:07:08Z</dcterms:created>
  <dcterms:modified xsi:type="dcterms:W3CDTF">2020-10-07T08:35:47Z</dcterms:modified>
</cp:coreProperties>
</file>